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5" r:id="rId11"/>
    <p:sldId id="271" r:id="rId12"/>
    <p:sldId id="272" r:id="rId13"/>
    <p:sldId id="275" r:id="rId14"/>
    <p:sldId id="276" r:id="rId15"/>
    <p:sldId id="277" r:id="rId16"/>
    <p:sldId id="266" r:id="rId17"/>
    <p:sldId id="268" r:id="rId18"/>
    <p:sldId id="269" r:id="rId19"/>
    <p:sldId id="273" r:id="rId20"/>
    <p:sldId id="270" r:id="rId21"/>
    <p:sldId id="267" r:id="rId22"/>
    <p:sldId id="274" r:id="rId23"/>
    <p:sldId id="278" r:id="rId24"/>
    <p:sldId id="281" r:id="rId25"/>
    <p:sldId id="279" r:id="rId26"/>
    <p:sldId id="286" r:id="rId27"/>
    <p:sldId id="299" r:id="rId28"/>
    <p:sldId id="287" r:id="rId29"/>
    <p:sldId id="288" r:id="rId30"/>
    <p:sldId id="289" r:id="rId31"/>
    <p:sldId id="282" r:id="rId32"/>
    <p:sldId id="283" r:id="rId33"/>
    <p:sldId id="284" r:id="rId34"/>
    <p:sldId id="290" r:id="rId35"/>
    <p:sldId id="298" r:id="rId36"/>
    <p:sldId id="285" r:id="rId37"/>
    <p:sldId id="291" r:id="rId38"/>
    <p:sldId id="292" r:id="rId39"/>
    <p:sldId id="301" r:id="rId40"/>
    <p:sldId id="293" r:id="rId41"/>
    <p:sldId id="294" r:id="rId42"/>
    <p:sldId id="295" r:id="rId43"/>
    <p:sldId id="296" r:id="rId44"/>
    <p:sldId id="300" r:id="rId45"/>
    <p:sldId id="29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 err="1">
                        <a:solidFill>
                          <a:schemeClr val="tx1"/>
                        </a:solidFill>
                      </a:rPr>
                      <a:t>Учи.ру</a:t>
                    </a:r>
                    <a:r>
                      <a:rPr lang="ru-RU" b="1" baseline="0" dirty="0">
                        <a:solidFill>
                          <a:schemeClr val="tx1"/>
                        </a:solidFill>
                      </a:rPr>
                      <a:t> 90 %</a:t>
                    </a: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1AA7-4672-8964-66AB8C7300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945BC4F-748C-40C6-8D87-422CBD13354C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10 %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A7-4672-8964-66AB8C730036}"/>
                </c:ext>
              </c:extLst>
            </c:dLbl>
            <c:dLbl>
              <c:idx val="2"/>
              <c:layout>
                <c:manualLayout>
                  <c:x val="-1.3872693459898904E-2"/>
                  <c:y val="2.293823428877701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РЭШ</a:t>
                    </a:r>
                    <a:r>
                      <a:rPr lang="ru-RU" baseline="0" dirty="0"/>
                      <a:t>  80%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A7-4672-8964-66AB8C730036}"/>
                </c:ext>
              </c:extLst>
            </c:dLbl>
            <c:dLbl>
              <c:idx val="3"/>
              <c:layout>
                <c:manualLayout>
                  <c:x val="1.0404520094924052E-2"/>
                  <c:y val="2.876219778989209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85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A7-4672-8964-66AB8C73003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Учи.ру</c:v>
                </c:pt>
                <c:pt idx="1">
                  <c:v>Якласс</c:v>
                </c:pt>
                <c:pt idx="2">
                  <c:v>РЭШ</c:v>
                </c:pt>
                <c:pt idx="3">
                  <c:v>ФГИС "Моя школа"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  <c:pt idx="2">
                  <c:v>80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A7-4672-8964-66AB8C73003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Учи.ру</c:v>
                </c:pt>
                <c:pt idx="1">
                  <c:v>Якласс</c:v>
                </c:pt>
                <c:pt idx="2">
                  <c:v>РЭШ</c:v>
                </c:pt>
                <c:pt idx="3">
                  <c:v>ФГИС "Моя школа"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1AA7-4672-8964-66AB8C73003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Учи.ру</c:v>
                </c:pt>
                <c:pt idx="1">
                  <c:v>Якласс</c:v>
                </c:pt>
                <c:pt idx="2">
                  <c:v>РЭШ</c:v>
                </c:pt>
                <c:pt idx="3">
                  <c:v>ФГИС "Моя школа"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1AA7-4672-8964-66AB8C7300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040608"/>
        <c:axId val="139042568"/>
        <c:axId val="0"/>
      </c:bar3DChart>
      <c:catAx>
        <c:axId val="13904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042568"/>
        <c:crosses val="autoZero"/>
        <c:auto val="1"/>
        <c:lblAlgn val="ctr"/>
        <c:lblOffset val="100"/>
        <c:noMultiLvlLbl val="0"/>
      </c:catAx>
      <c:valAx>
        <c:axId val="139042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04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1emn.siteobr.ru/partitions/6269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h-eminxyursemix-0-r82.gosweb.gosuslugi.ru/glavnoe/gia-202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001\Desktop\&#1044;&#1086;&#1088;&#1086;&#1078;&#1085;&#1072;&#1103;%20&#1082;&#1072;&#1088;&#1090;&#1072;%20&#1087;&#1086;&#1076;&#1075;&#1086;&#1090;&#1086;&#1074;&#1082;&#1080;%20&#1082;%20&#1043;&#1048;&#1040;-2024.docx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h-eminxyursemix-0-r82.gosweb.gosuslugi.ru/roditelyam-i-uchenikam/rabota-s-obuchayuschimi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h-eminxyursemix-0-r82.gosweb.gosuslugi.ru/glavnoe/funktsionalnaya-gramotnos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g.resh.edu.ru/?redirectAfterLogin=/functionalliteracy/event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ni-fg.ru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jpeg"/><Relationship Id="rId11" Type="http://schemas.openxmlformats.org/officeDocument/2006/relationships/image" Target="../media/image52.emf"/><Relationship Id="rId5" Type="http://schemas.openxmlformats.org/officeDocument/2006/relationships/image" Target="../media/image54.jp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3.jpg"/><Relationship Id="rId9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h-eminxyursemix-0-r82.gosweb.gosuslugi.ru/glavnoe/vp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.png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1emn.siteobr.ru/partitions/7950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6840760" cy="2518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57667" y="3111446"/>
            <a:ext cx="61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Методическая работа в МКОУ «Эминхюрская СОШ имени А.Г.Саидова»</a:t>
            </a:r>
          </a:p>
          <a:p>
            <a:endParaRPr lang="ru-RU" dirty="0"/>
          </a:p>
          <a:p>
            <a:endParaRPr lang="ru-RU" dirty="0"/>
          </a:p>
          <a:p>
            <a:pPr algn="r"/>
            <a:r>
              <a:rPr lang="ru-RU" sz="16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Заместитель директора по УВР </a:t>
            </a:r>
          </a:p>
          <a:p>
            <a:pPr algn="r"/>
            <a:r>
              <a:rPr lang="ru-RU" sz="16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Рамазанова Р.К.</a:t>
            </a:r>
          </a:p>
        </p:txBody>
      </p:sp>
    </p:spTree>
    <p:extLst>
      <p:ext uri="{BB962C8B-B14F-4D97-AF65-F5344CB8AC3E}">
        <p14:creationId xmlns:p14="http://schemas.microsoft.com/office/powerpoint/2010/main" val="133685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764704"/>
            <a:ext cx="770485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Формы методической работы:</a:t>
            </a:r>
          </a:p>
          <a:p>
            <a:pPr lvl="1"/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Тематические педсоветы.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Методический совет.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Предметные и творческие объединения учителей.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учителей по темам самообразования.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Открытые уроки.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Творческие отчеты.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творческих объединений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Предметные недели.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Семинары.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Консультации по организации и проведению современного урока.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работы с одаренными детьми.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Разработка методических рекомендаций в помощь учителю по ведению школьной документации, организации, проведению и анализу современного урока. Систематизация имеющегося материала, оформление тематических стендов.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Педагогический мониторинг.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и контроль курсовой системы повышения квалификации.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145817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5747" y="851520"/>
            <a:ext cx="3992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МС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988840"/>
            <a:ext cx="7092280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1" i="0" u="none" strike="noStrike" kern="0" cap="all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САМООБРАЗОВАНИЕ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1" i="0" u="none" strike="noStrike" kern="0" cap="all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НАСТАВНИЧЕСТВО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800" b="1" i="0" u="none" strike="noStrike" kern="0" cap="all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ОБОБЩЕНИЕ И РАСПРОСТРАНЕНИЕ ОПЫТА</a:t>
            </a:r>
          </a:p>
        </p:txBody>
      </p:sp>
    </p:spTree>
    <p:extLst>
      <p:ext uri="{BB962C8B-B14F-4D97-AF65-F5344CB8AC3E}">
        <p14:creationId xmlns:p14="http://schemas.microsoft.com/office/powerpoint/2010/main" val="2787864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764704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САМООБРАЗОВАНИЕ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556792"/>
            <a:ext cx="610242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самообразования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 расширение и углубление теоретических знаний, совершенствование имеющихся и приобретение новых профессиональных навыков и умений в свете современных профессиональных требований.</a:t>
            </a:r>
          </a:p>
          <a:p>
            <a:pPr lvl="0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itka Banner" panose="02000505000000020004" pitchFamily="2" charset="0"/>
            </a:endParaRPr>
          </a:p>
          <a:p>
            <a:pPr marL="514350" lvl="0" indent="-514350" algn="ctr">
              <a:buAutoNum type="arabicPeriod"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САМОПОЗНАНИЕ</a:t>
            </a:r>
          </a:p>
          <a:p>
            <a:pPr marL="514350" lvl="0" indent="-514350" algn="ctr">
              <a:buAutoNum type="arabicPeriod"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САМОКОНТРОЛЬ</a:t>
            </a:r>
          </a:p>
          <a:p>
            <a:pPr lvl="0" algn="ctr"/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3.    САМОДИАГНОСТИКА</a:t>
            </a:r>
          </a:p>
          <a:p>
            <a:pPr lvl="0" algn="ctr"/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4.САМООЦЕНКА</a:t>
            </a:r>
          </a:p>
        </p:txBody>
      </p:sp>
    </p:spTree>
    <p:extLst>
      <p:ext uri="{BB962C8B-B14F-4D97-AF65-F5344CB8AC3E}">
        <p14:creationId xmlns:p14="http://schemas.microsoft.com/office/powerpoint/2010/main" val="275798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692696"/>
            <a:ext cx="37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476072"/>
            <a:ext cx="65527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 — это не просто учитель, это </a:t>
            </a:r>
            <a:r>
              <a:rPr lang="ru-RU" sz="2000" b="1" i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который помогает найти правильный путь в жизни</a:t>
            </a:r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Но не стоит путать наставника и учителя: учитель дает знания, а наставник — опыт и уверенность.</a:t>
            </a:r>
          </a:p>
          <a:p>
            <a:pPr lvl="0"/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514350" lvl="0" indent="-514350">
              <a:buAutoNum type="arabicPeriod"/>
            </a:pPr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МОЛОДЫМ СПЕЦИАЛИСТАМ;</a:t>
            </a:r>
          </a:p>
          <a:p>
            <a:pPr marL="514350" lvl="0" indent="-514350">
              <a:buAutoNum type="arabicPeriod"/>
            </a:pPr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РАБОТА НАД УЧЕБНЫМ МАТЕРИАЛОМ;</a:t>
            </a:r>
          </a:p>
          <a:p>
            <a:pPr lvl="0"/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ПОИСК НОВЫХ МЕТОДОВ ОБУЧЕНИЯ;</a:t>
            </a:r>
          </a:p>
          <a:p>
            <a:pPr lvl="0"/>
            <a:r>
              <a:rPr lang="ru-RU" sz="20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АНАЛИЗ ПОЛУЧЕННЫХ РЕЗУЛЬТАТОВ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214104"/>
            <a:ext cx="420519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https://s1emn.siteobr.ru/partitions/62695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16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0016" y="548680"/>
            <a:ext cx="5238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Виды наставничества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«ученик – ученик»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Гамидова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Т.М.-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Закиев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И.Т.)</a:t>
            </a:r>
          </a:p>
          <a:p>
            <a:pPr lvl="0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«учитель – учитель»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12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Раджабова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А.М.-Яценко Э.С.)</a:t>
            </a:r>
          </a:p>
          <a:p>
            <a:pPr>
              <a:spcAft>
                <a:spcPts val="0"/>
              </a:spcAft>
            </a:pPr>
            <a:endParaRPr lang="ru-RU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ttps://fsd.multiurok.ru/html/2020/02/24/s_5e5376bc3bb54/im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6696744" cy="464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30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6"/>
            <a:ext cx="5410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НАСТАВНИЧЕСТВА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54361"/>
            <a:ext cx="6302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 ПЕД. КОЛЛЕКТИВА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ЛИЧНОСТНО-ОРИЕНТИРОВАННЫХ ОТНОШЕНИЙ МЕЖДУ КОЛЛЕГАМИ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КАТЕГОРИИ ОПЫТНЫХ ПЕДАГОГОВ, КОТОРЫЕ ОТВЕТСТВЕННЫ ЗА ОБУЧЕНИЕ МОЛОДЫХ.</a:t>
            </a: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32" y="2450818"/>
            <a:ext cx="4572000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dirty="0">
                <a:ln/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театрализованный урок английского языка «Сказочная история»</a:t>
            </a:r>
            <a:endParaRPr lang="ru-RU" b="1" dirty="0">
              <a:ln/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51" y="3025436"/>
            <a:ext cx="3910405" cy="203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2" r="13861"/>
          <a:stretch/>
        </p:blipFill>
        <p:spPr>
          <a:xfrm>
            <a:off x="2625151" y="4773541"/>
            <a:ext cx="3910405" cy="208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27163"/>
          <a:stretch/>
        </p:blipFill>
        <p:spPr>
          <a:xfrm>
            <a:off x="148397" y="3123839"/>
            <a:ext cx="2510946" cy="29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2" r="13775"/>
          <a:stretch/>
        </p:blipFill>
        <p:spPr>
          <a:xfrm>
            <a:off x="6444208" y="3333934"/>
            <a:ext cx="2237266" cy="277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129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20688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методических объединений учителей</a:t>
            </a:r>
          </a:p>
        </p:txBody>
      </p:sp>
      <p:pic>
        <p:nvPicPr>
          <p:cNvPr id="1026" name="Picture 2" descr="C:\Users\1\Desktop\fbfa9dc5-c3e1-4689-87df-6e9c257957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0" t="22226" r="980" b="36779"/>
          <a:stretch/>
        </p:blipFill>
        <p:spPr bwMode="auto">
          <a:xfrm>
            <a:off x="4788024" y="1340768"/>
            <a:ext cx="4032448" cy="2938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cb3120e0-0c6c-4002-ad7d-ad70316a04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22941"/>
          <a:stretch/>
        </p:blipFill>
        <p:spPr bwMode="auto">
          <a:xfrm>
            <a:off x="5433699" y="4279628"/>
            <a:ext cx="3386773" cy="2276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q1\Desktop\фото декада наук 24\a55f01c5-1596-4de5-ac5b-6f68b0c82b9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56127"/>
            <a:ext cx="3309971" cy="2899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99a26dd1-abd8-45b5-9dcf-acd705d39e5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21896" r="24580" b="16943"/>
          <a:stretch/>
        </p:blipFill>
        <p:spPr bwMode="auto">
          <a:xfrm>
            <a:off x="695763" y="1340768"/>
            <a:ext cx="4092261" cy="2315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27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f702b915-72f8-4065-a39c-df2a430967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88" y="647491"/>
            <a:ext cx="417646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2ab8956a-7430-4e8d-a189-31d9eb657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82" y="3212976"/>
            <a:ext cx="3960440" cy="297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4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64704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Преемственность  дошкольного и начального образования</a:t>
            </a:r>
          </a:p>
        </p:txBody>
      </p:sp>
      <p:pic>
        <p:nvPicPr>
          <p:cNvPr id="1026" name="Picture 2" descr="C:\Users\1\Desktop\5b32f3e2-69b7-483f-8a80-855fc7ff1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04" y="1602258"/>
            <a:ext cx="3001384" cy="39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bcb2d77d-e2fa-44f4-9ac7-bf28fb6a67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b="3757"/>
          <a:stretch/>
        </p:blipFill>
        <p:spPr bwMode="auto">
          <a:xfrm>
            <a:off x="740976" y="1602258"/>
            <a:ext cx="5222128" cy="2834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4af17e1e-5805-4d11-9e1e-7b2ddf70cd6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9"/>
          <a:stretch/>
        </p:blipFill>
        <p:spPr bwMode="auto">
          <a:xfrm>
            <a:off x="2627784" y="3813324"/>
            <a:ext cx="3933511" cy="3044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764704"/>
            <a:ext cx="5170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Общешкольные мероприятия 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AutoShape 2" descr="blob:https://web.whatsapp.com/6dcafcf2-95d9-489a-ab5b-1e8881d6730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14" y="1287924"/>
            <a:ext cx="2711334" cy="230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15071"/>
            <a:ext cx="3049306" cy="228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6350" r="-3334" b="27300"/>
          <a:stretch/>
        </p:blipFill>
        <p:spPr>
          <a:xfrm>
            <a:off x="0" y="920506"/>
            <a:ext cx="2638774" cy="2131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7992" r="-1124" b="16351"/>
          <a:stretch/>
        </p:blipFill>
        <p:spPr>
          <a:xfrm>
            <a:off x="580100" y="4081590"/>
            <a:ext cx="494930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«Открытие мемориальных досок героям, погибшим в ходе проведения специальной военной операции на Украине»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4" y="2649195"/>
            <a:ext cx="3096133" cy="2087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1"/>
          <a:stretch/>
        </p:blipFill>
        <p:spPr>
          <a:xfrm>
            <a:off x="3244607" y="2792602"/>
            <a:ext cx="2695334" cy="180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2988"/>
          <a:stretch/>
        </p:blipFill>
        <p:spPr>
          <a:xfrm>
            <a:off x="5004049" y="4073490"/>
            <a:ext cx="4139952" cy="269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23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836712"/>
            <a:ext cx="74888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«Учитель до тех пор учитель, пока учится сам». </a:t>
            </a:r>
          </a:p>
          <a:p>
            <a:pPr algn="r"/>
            <a:r>
              <a:rPr lang="ru-RU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М.И.Калинин</a:t>
            </a:r>
            <a:endParaRPr lang="ru-RU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3140968"/>
            <a:ext cx="65882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Школа – это мастерская, где формируется мысль подрастающего поколения, надо крепко держать её в руках. Если не хочешь выпустить из рук будущее.</a:t>
            </a:r>
          </a:p>
          <a:p>
            <a:pPr algn="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А.Барбюс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24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92696"/>
            <a:ext cx="5831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Предметные  тематические недели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q1\Documents\Мои принятые файлы\IMG-20210117-WA00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1"/>
          <a:stretch/>
        </p:blipFill>
        <p:spPr bwMode="auto">
          <a:xfrm>
            <a:off x="558676" y="1212237"/>
            <a:ext cx="2982471" cy="2113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q1\Documents\Мои принятые файлы\IMG-20201216-WA00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18723" r="6958"/>
          <a:stretch/>
        </p:blipFill>
        <p:spPr bwMode="auto">
          <a:xfrm>
            <a:off x="5570742" y="4587897"/>
            <a:ext cx="3600400" cy="2190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q1\Documents\Мои принятые файлы\IMG-20190511-WA001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6" b="28958"/>
          <a:stretch/>
        </p:blipFill>
        <p:spPr bwMode="auto">
          <a:xfrm>
            <a:off x="5570742" y="1212237"/>
            <a:ext cx="3405309" cy="165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/>
          <a:stretch/>
        </p:blipFill>
        <p:spPr>
          <a:xfrm>
            <a:off x="5570742" y="2708920"/>
            <a:ext cx="3410776" cy="198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6" y="3660152"/>
            <a:ext cx="2338343" cy="311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1" y="4292475"/>
            <a:ext cx="3411279" cy="255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/>
          <a:stretch/>
        </p:blipFill>
        <p:spPr>
          <a:xfrm>
            <a:off x="2942368" y="2088191"/>
            <a:ext cx="2762678" cy="233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09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0292" y="431531"/>
            <a:ext cx="4211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Декада наук 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60" y="1128285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3" y="3789040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8"/>
          <a:stretch/>
        </p:blipFill>
        <p:spPr>
          <a:xfrm>
            <a:off x="3700127" y="3994512"/>
            <a:ext cx="443222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577" y="2615652"/>
            <a:ext cx="3129035" cy="234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0" y="1742558"/>
            <a:ext cx="2728642" cy="204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14565" b="8000"/>
          <a:stretch/>
        </p:blipFill>
        <p:spPr>
          <a:xfrm>
            <a:off x="5947372" y="1133003"/>
            <a:ext cx="3052073" cy="206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446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692696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Уроки цифры 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AutoShape 2" descr="blob:https://web.whatsapp.com/50d0042a-e052-44f0-bd25-5a2f5e1550f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50d0042a-e052-44f0-bd25-5a2f5e1550f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50d0042a-e052-44f0-bd25-5a2f5e1550f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6615251" y="1371624"/>
            <a:ext cx="2249451" cy="3149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03" y="1382151"/>
            <a:ext cx="2206320" cy="3183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70" y="1315143"/>
            <a:ext cx="2329733" cy="3222798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5307"/>
              </p:ext>
            </p:extLst>
          </p:nvPr>
        </p:nvGraphicFramePr>
        <p:xfrm>
          <a:off x="6849265" y="4059349"/>
          <a:ext cx="2097722" cy="2753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7" imgW="8858110" imgH="12534636" progId="AcroExch.Document.7">
                  <p:embed/>
                </p:oleObj>
              </mc:Choice>
              <mc:Fallback>
                <p:oleObj name="Acrobat Document" r:id="rId7" imgW="8858110" imgH="1253463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49265" y="4059349"/>
                        <a:ext cx="2097722" cy="2753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8" descr="blob:https://web.whatsapp.com/ec9345f6-cfbc-44a5-be43-5d45240b6c6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453" y="4059349"/>
            <a:ext cx="2083592" cy="26642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08498" y="4737586"/>
            <a:ext cx="396676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педагогов, пользующихся РЭШ-80%</a:t>
            </a:r>
          </a:p>
          <a:p>
            <a:r>
              <a:rPr lang="ru-RU" sz="2400" b="1" dirty="0">
                <a:ln/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доля учащихся-90%. </a:t>
            </a:r>
            <a:endParaRPr lang="ru-RU" sz="24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55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92696"/>
            <a:ext cx="5714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по подготовке и участию в ГИА 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3391" y="1154361"/>
            <a:ext cx="715310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планом работы МКОУ «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Эминхюрская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 имени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А.Г.Саидова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определены цели и задачи школы на этапе подготовки к ГИА разработан план работы по подготовке и проведению итоговой аттестации в 2023-2024 году.</a:t>
            </a:r>
          </a:p>
          <a:p>
            <a:pPr>
              <a:spcAft>
                <a:spcPts val="0"/>
              </a:spcAft>
            </a:pPr>
            <a:r>
              <a:rPr lang="ru-RU" sz="16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работы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школы по подготовке к ГИА    является создание организационно-процессуальных и педагогических условий, обеспечивающих успешное участие учеников и педагогов школы в итоговой аттестации. Для реализации цели на этапе планирования этой работы были поставлены следующие </a:t>
            </a:r>
            <a:r>
              <a:rPr lang="ru-RU" sz="16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>
              <a:spcAft>
                <a:spcPts val="0"/>
              </a:spcAft>
              <a:buSzPts val="1200"/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ознакомление участников ГИА	с целями и задачами, стоящими перед школой, государственной итоговой аттестации.</a:t>
            </a:r>
          </a:p>
          <a:p>
            <a:pPr marL="342900" lvl="0" indent="-342900">
              <a:spcAft>
                <a:spcPts val="0"/>
              </a:spcAft>
              <a:buSzPts val="1200"/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повышение	квалификации	учителей	школы	для	формирования	социальной,	личностной, образовательной и специально - </a:t>
            </a:r>
            <a:r>
              <a:rPr lang="ru-RU" sz="16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деятельностной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компетентности школьников.</a:t>
            </a:r>
          </a:p>
          <a:p>
            <a:pPr marL="342900" lvl="0" indent="-342900">
              <a:spcAft>
                <a:spcPts val="0"/>
              </a:spcAft>
              <a:buSzPts val="1200"/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организационная и педагогическая подготовка учащихся к репетиционным испытаниям и участию в ГИА .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5432455"/>
            <a:ext cx="5137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https://sh-eminxyursemix-0-r82.gosweb.gosuslugi.ru/glavnoe/gia-2024/"/>
              </a:rPr>
              <a:t>https://sh-eminxyursemix-0-r82.gosweb.gosuslugi.ru/glavnoe/gia-2024/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690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эффективной подготовки обучающихся в ГИА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99738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Документ" showAsIcon="1" r:id="rId3" imgW="914400" imgH="771480" progId="Word.Document.12">
                  <p:link updateAutomatic="1"/>
                </p:oleObj>
              </mc:Choice>
              <mc:Fallback>
                <p:oleObj name="Документ" showAsIcon="1" r:id="rId3" imgW="914400" imgH="77148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1500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692696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ПОДГОТОВКИ К ГИА</a:t>
            </a:r>
            <a:br>
              <a:rPr lang="ru-RU" sz="2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411035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ИНФОРМАЦИИ ПО СОДЕРЖАНИЮ КИМОВ</a:t>
            </a:r>
          </a:p>
          <a:p>
            <a:pPr marL="457200" lvl="0" indent="-457200">
              <a:buAutoNum type="arabicPeriod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МОТИВАЦИИ ОБУЧАЮЩИХСЯ</a:t>
            </a:r>
          </a:p>
          <a:p>
            <a:pPr marL="457200" lvl="0" indent="-457200">
              <a:buAutoNum type="arabicPeriod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СИСТЕМАТИЧЕСКАЯ РАБОТА С ОФИЦИАЛЬНЫМИ САЙТАМИ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0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006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ГИА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3666" y="861062"/>
            <a:ext cx="8028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направления плана подготовки к ОГЭ и ЕГЭ взаимосвязаны, работа по ним осуществляется в несколько этапов: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этап - организационный (август - октябрь);  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этап - информационный (ноябрь - январь);  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этап - практический (октябрь - май); 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4-й этап - психологическая подготовка к ОГЭ и ЕГЭ (январь - май);  </a:t>
            </a:r>
          </a:p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5-й этап - аналитический (июнь - август)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895374"/>
            <a:ext cx="9132050" cy="351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218440" indent="-285750">
              <a:lnSpc>
                <a:spcPct val="116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обучающихся к ОГЭ и ЕГЭ новые формы работы с дидактическим материалом: тренинги, репетиционные экзамены и др.  </a:t>
            </a:r>
          </a:p>
          <a:p>
            <a:pPr marL="514350" marR="218440" indent="-285750">
              <a:lnSpc>
                <a:spcPct val="104000"/>
              </a:lnSpc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Выполнению инструкций, использующихся в материалах «смысловое чтение», к четкому, разборчивому письму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218440" indent="-285750">
              <a:lnSpc>
                <a:spcPct val="1070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Учить обучающихся заполнять бланки ЕГЭ и ОГЭ. </a:t>
            </a:r>
          </a:p>
          <a:p>
            <a:pPr marL="514350" marR="218440" indent="-28575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 мониторинг успешности усвоения тем, проводить самостоятельные, контрольные и репетиционные работы по предмету в форме и по материалам ОГЭ и ЕГЭ размещенных на (ФИПИ).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Своевременно знакомить под роспись с результатами обучающихся и их родителей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3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8643" y="-18483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Анализ результатов и рекомендации по подготовке к ГИА.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403492"/>
              </p:ext>
            </p:extLst>
          </p:nvPr>
        </p:nvGraphicFramePr>
        <p:xfrm>
          <a:off x="430640" y="796546"/>
          <a:ext cx="6391273" cy="1076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38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1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7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5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85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792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525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Класс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  Кол-во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                   Оценки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Успев. %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Кач %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Ср.балл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учитель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«5»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  «4»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 «3»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«2»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9 А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15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4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9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86,67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26,67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3,13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 err="1">
                          <a:effectLst/>
                        </a:rPr>
                        <a:t>Мурадагаева</a:t>
                      </a:r>
                      <a:r>
                        <a:rPr lang="ru-RU" sz="1100" kern="100" dirty="0">
                          <a:effectLst/>
                        </a:rPr>
                        <a:t> И.Г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9 Б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14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6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6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57,14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14,29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2,71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 err="1">
                          <a:effectLst/>
                        </a:rPr>
                        <a:t>Тагирбекова</a:t>
                      </a:r>
                      <a:r>
                        <a:rPr lang="ru-RU" sz="1100" kern="100" dirty="0">
                          <a:effectLst/>
                        </a:rPr>
                        <a:t> Э.Б.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3" y="500280"/>
            <a:ext cx="77768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ОГЭ по русскому языку 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072277"/>
              </p:ext>
            </p:extLst>
          </p:nvPr>
        </p:nvGraphicFramePr>
        <p:xfrm>
          <a:off x="395536" y="2035163"/>
          <a:ext cx="6391274" cy="595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4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4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45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26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7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83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944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Класс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   Кол-во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                    Оценки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Успев. %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Кач %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Ср.балл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учитель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«5»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  «4»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 «3»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«2»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9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29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18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3,10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 err="1">
                          <a:effectLst/>
                        </a:rPr>
                        <a:t>Казиева</a:t>
                      </a:r>
                      <a:r>
                        <a:rPr lang="ru-RU" sz="1100" kern="100" dirty="0">
                          <a:effectLst/>
                        </a:rPr>
                        <a:t> Г.Б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5536" y="1772816"/>
            <a:ext cx="608819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ОГЭ по математике 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52832"/>
              </p:ext>
            </p:extLst>
          </p:nvPr>
        </p:nvGraphicFramePr>
        <p:xfrm>
          <a:off x="395536" y="2869053"/>
          <a:ext cx="5400597" cy="1614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7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81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8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1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86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943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1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195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Предмет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     Учитель 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Кол-во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                     Оценки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Успев.  %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Кач %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Ср.балл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1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«5»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 «4»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 «3»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  «2»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Биология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Саидахмедова Д.З.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24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5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15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4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83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Общество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Кахриманова Л.Г.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29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4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13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12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58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13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2,72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1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Информатика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Меджидов Э.М.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5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3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60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2,60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47664" y="2592054"/>
            <a:ext cx="69847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ГИА в формате ОГЭ по предметам по выбору: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79094"/>
              </p:ext>
            </p:extLst>
          </p:nvPr>
        </p:nvGraphicFramePr>
        <p:xfrm>
          <a:off x="3275856" y="4365104"/>
          <a:ext cx="5832647" cy="2419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12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22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7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Предмет 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Написали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Качество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Успеваемость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Средний бал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   Учитель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Русский язык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8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75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4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Тагирбекова Э.Б.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Математика </a:t>
                      </a:r>
                      <a:endParaRPr lang="ru-RU" sz="1100" kern="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(базовый)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6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33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3,5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Раджабова А.М.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Математика (профильный)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2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5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История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Мурадагаев Ш.Д.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2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Обществознание  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100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3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Мурадагаев Ш.Д.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3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Информатика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2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100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</a:rPr>
                        <a:t>4</a:t>
                      </a:r>
                      <a:endParaRPr lang="ru-RU" sz="1100" kern="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</a:rPr>
                        <a:t>Меджидов Э.М.</a:t>
                      </a:r>
                      <a:endParaRPr lang="ru-RU" sz="1100" kern="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599384" y="3906921"/>
            <a:ext cx="55446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Анализ пробных  результатов ЕГЭ -- 2024</a:t>
            </a: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45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476672"/>
            <a:ext cx="78488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неуспешных в учебной деятельности обучающихся 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для кого не секрет, что в школу приходят разные дети: по уровню развития и по подготовленности, по характеру и поведению, по состоянию здоровья и диагнозам, учатся они, соответственно, тоже неодинаково: - одни схватывают все на лету, - другим для приобретения тех же знаний требуются напряженные усилия, - но есть такие, которые сталкиваются в школе с непосильными для них требованиями. При достаточном усердии большинство детей более или менее удовлетворительно осваивают программный материал. По данным разных исследований количество детей, испытывающих трудности в усвоении учебного материала составляет от 15 до 40% от общего количества детей школьного возраста. Школьная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нежелание или неспособность обучающегося выполнить требования образовательной программы общего образования, потеря интереса к школьной жизни и позиции обучающегося; педагогическая запущенность, трудновоспитуемость. Учебная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- это ситуация, когда обучающиеся оказываются не в состоянии по тем или иным причинам полноценно осваивать образовательную программу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3" y="6193108"/>
            <a:ext cx="8952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SF Pro Text"/>
                <a:hlinkClick r:id="rId3" tooltip="https://sh-eminxyursemix-0-r82.gosweb.gosuslugi.ru/roditelyam-i-uchenikam/rabota-s-obuchayuschimisy/"/>
              </a:rPr>
              <a:t>https://sh-eminxyursemix-0-r82.gosweb.gosuslugi.ru/roditelyam-i-uchenikam/rabota-s-obuchayuschimisy/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228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ОДАРЕННЫХ ДЕТЕЙ В ОБРАЗОВАТЕЛЬРНОМ ПРОСТРАНСТВЕ</a:t>
            </a:r>
            <a:endParaRPr lang="ru-RU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64705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 – это развитие природных склонностей.</a:t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О. Бальзак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844824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ОДАРЕННОСТЬ – это системное, развивающееся в течение жизни качество психики, которое определяет возможность достижения человеком более высоких (необычных, незаурядных) результатов в одном или нескольких видах деятельности по сравнению с другими людьми 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656236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МЕТОДИЧЕСКОГО СОПРОВОЖДЕНИЯ ОДАРЕННЫХ ДЕТЕЙ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4149080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следующие виды одарённости: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2713" y="4518412"/>
            <a:ext cx="6390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680" indent="-360680"/>
            <a:endParaRPr lang="ru-RU" sz="1400" b="1" i="1" dirty="0">
              <a:solidFill>
                <a:srgbClr val="000000"/>
              </a:solidFill>
              <a:latin typeface="Sitka Banner" panose="02000505000000020004" pitchFamily="2" charset="0"/>
            </a:endParaRP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2060"/>
                </a:solidFill>
                <a:latin typeface="Sitka Banner" panose="02000505000000020004" pitchFamily="2" charset="0"/>
              </a:rPr>
              <a:t> 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Одарённость в практической деятельности;</a:t>
            </a: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Одарённость в познавательной деятельности;</a:t>
            </a: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Одарённость в художественно-эстетической деятельности;</a:t>
            </a: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Одарённость в коммуникативной деятельности;</a:t>
            </a:r>
          </a:p>
          <a:p>
            <a:pPr marL="360680" indent="571500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Одарённость в духовно-ценностной деятельности. </a:t>
            </a:r>
          </a:p>
        </p:txBody>
      </p:sp>
    </p:spTree>
    <p:extLst>
      <p:ext uri="{BB962C8B-B14F-4D97-AF65-F5344CB8AC3E}">
        <p14:creationId xmlns:p14="http://schemas.microsoft.com/office/powerpoint/2010/main" val="286495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725815"/>
            <a:ext cx="5574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КАДРОВЫЙ СОСТАВ  МКОУ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 «Эминхюрская СОШ имени А.Г.Саидова»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8433" y="1340768"/>
            <a:ext cx="604867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ВСЕГО-38 учителей</a:t>
            </a:r>
            <a:b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высшим образованием-22 учителя</a:t>
            </a:r>
            <a:b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средним образованием-16 учителей</a:t>
            </a:r>
            <a:b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высшей категорией -8 учителей</a:t>
            </a:r>
            <a:b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первой категорией -8 учителей</a:t>
            </a:r>
          </a:p>
          <a:p>
            <a:pPr>
              <a:lnSpc>
                <a:spcPct val="150000"/>
              </a:lnSpc>
            </a:pPr>
            <a:r>
              <a:rPr lang="en-US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lang="en-US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-22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</a:t>
            </a:r>
          </a:p>
          <a:p>
            <a:pPr>
              <a:lnSpc>
                <a:spcPct val="150000"/>
              </a:lnSpc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Имеют звание почетный работник</a:t>
            </a:r>
          </a:p>
          <a:p>
            <a:pPr>
              <a:lnSpc>
                <a:spcPct val="150000"/>
              </a:lnSpc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сферы образования РФ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-8 учителей</a:t>
            </a:r>
          </a:p>
          <a:p>
            <a:pPr>
              <a:lnSpc>
                <a:spcPct val="150000"/>
              </a:lnSpc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Отличник РД-</a:t>
            </a: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pPr>
              <a:lnSpc>
                <a:spcPct val="150000"/>
              </a:lnSpc>
            </a:pP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учитель РД</a:t>
            </a:r>
            <a:r>
              <a:rPr lang="ru-RU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 учитель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640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54868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 нашей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r="3374" b="15350"/>
          <a:stretch/>
        </p:blipFill>
        <p:spPr>
          <a:xfrm>
            <a:off x="119750" y="477986"/>
            <a:ext cx="2711880" cy="3483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4200" r="7602" b="651"/>
          <a:stretch/>
        </p:blipFill>
        <p:spPr>
          <a:xfrm>
            <a:off x="2714241" y="1022545"/>
            <a:ext cx="2427734" cy="300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4851" r="7067" b="8000"/>
          <a:stretch/>
        </p:blipFill>
        <p:spPr>
          <a:xfrm>
            <a:off x="5052670" y="1041327"/>
            <a:ext cx="1906488" cy="304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8500"/>
          <a:stretch/>
        </p:blipFill>
        <p:spPr>
          <a:xfrm>
            <a:off x="122590" y="3747187"/>
            <a:ext cx="2145154" cy="3095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r="14293" b="6951"/>
          <a:stretch/>
        </p:blipFill>
        <p:spPr>
          <a:xfrm>
            <a:off x="6766489" y="3552089"/>
            <a:ext cx="2377511" cy="348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 b="16910"/>
          <a:stretch/>
        </p:blipFill>
        <p:spPr>
          <a:xfrm>
            <a:off x="6914999" y="477987"/>
            <a:ext cx="2161835" cy="314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46" y="3820656"/>
            <a:ext cx="2427547" cy="294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58" y="4084448"/>
            <a:ext cx="3403409" cy="268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7170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836712"/>
            <a:ext cx="48086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</a:t>
            </a:r>
            <a:endParaRPr lang="ru-RU" sz="2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484784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«ДЛЯ ЖИЗНИ, А НЕ ДЛЯ ШКОЛЫ МЫ УЧИМСЯ»</a:t>
            </a:r>
          </a:p>
          <a:p>
            <a:pPr lvl="0" algn="r"/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 КОМЕНСКИЙ</a:t>
            </a:r>
          </a:p>
          <a:p>
            <a:pPr lvl="0"/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 -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 способность применять приобретённые знания, умения и навыки для решения жизненных задач в различных сферах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317929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ФУНКЦИОНАЛЬНОЙ ГРАМОТНОСТИ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3611924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ДОБЫВАТЬ НОВЫЕ ЗНАНИЯ</a:t>
            </a:r>
          </a:p>
          <a:p>
            <a:pPr marL="457200" lvl="0" indent="-457200">
              <a:buAutoNum type="arabicPeriod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ПРИМЕНЯТЬ ПОЛУЧЕННЫЕ  ЗНАНИЯ НА ПРАКТИКЕ</a:t>
            </a:r>
          </a:p>
          <a:p>
            <a:pPr marL="457200" lvl="0" indent="-457200">
              <a:buAutoNum type="arabicPeriod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ОЦЕНИВАТЬ СВОЁ ЗНАНИЕ-НЕЗНАНИЕ</a:t>
            </a:r>
          </a:p>
          <a:p>
            <a:pPr marL="457200" lvl="0" indent="-457200">
              <a:buAutoNum type="arabicPeriod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СТРЕМИТЬСЯ К САМОРАЗВИТИЮ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90520" y="5045113"/>
            <a:ext cx="6515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https://sh-eminxyursemix-0-r82.gosweb.gosuslugi.ru/glavnoe/funktsionalnaya-gramotnost/"/>
              </a:rPr>
              <a:t>https://sh-eminxyursemix-0-r82.gosweb.gosuslugi.ru/glavnoe/funktsionalnaya-gramotnost/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99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682746"/>
              </p:ext>
            </p:extLst>
          </p:nvPr>
        </p:nvGraphicFramePr>
        <p:xfrm>
          <a:off x="1979712" y="4123410"/>
          <a:ext cx="6803586" cy="2470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2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Тагирбекова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Э.Б.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(читательская грамотность)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Саидахмедова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Д.З.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(естественнонаучная грамотность)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Раджабова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А.М.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(математическая грамотность)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Кахриманова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Л.Г.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(креативное мышление)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Мурадагаев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Ш.Д.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(финансовая грамотность)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Шерифова</a:t>
                      </a: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З.Д.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(глобальные компетенции)</a:t>
                      </a:r>
                      <a:endParaRPr lang="ru-RU" sz="16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8522" y="620688"/>
            <a:ext cx="69847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нормативные документы: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приказ «Об организации работы по повышению функциональной грамотности в МКОУ «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Эминхюрская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СОШ имени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А.Г.Саидова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на 2023-2024 учебный год»: 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1.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 мероприятий («дорожная карта») по формированию и оценке функциональной грамотности обучающихся;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2.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Состав рабочей группы по формированию и оценке функциональной грамотности обучающихся;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3.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Положение по формированию и оценке функциональной грамотности обучающихся.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Ответственные по направлениям ФГ: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31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52736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Мероприятия, организованные в 2023-2024 учебном году с учащимися по формированию ФГ:</a:t>
            </a:r>
          </a:p>
          <a:p>
            <a:pPr algn="ctr">
              <a:spcAft>
                <a:spcPts val="0"/>
              </a:spcAft>
            </a:pPr>
            <a:endParaRPr lang="ru-RU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платформе «Российская электронная школа» (РЭШ) проводились диагностические работы по шести направлениям функциональной грамотности с использованием электронного банка заданий: </a:t>
            </a:r>
            <a:r>
              <a:rPr lang="ru-RU" b="1" u="heavy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https://fg.resh.edu.ru/.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- обучающиеся просматривали уроки по ФГ, 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принимали участие в уроках финансовой грамотности на сайте: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https://dni-fg.ru/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0797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9050" r="6688" b="6950"/>
          <a:stretch/>
        </p:blipFill>
        <p:spPr>
          <a:xfrm>
            <a:off x="1259781" y="3108"/>
            <a:ext cx="3456384" cy="228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9050" r="12201" b="15350"/>
          <a:stretch/>
        </p:blipFill>
        <p:spPr>
          <a:xfrm>
            <a:off x="4572000" y="17453"/>
            <a:ext cx="3262797" cy="219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5900"/>
          <a:stretch/>
        </p:blipFill>
        <p:spPr>
          <a:xfrm>
            <a:off x="1296954" y="2055047"/>
            <a:ext cx="3438620" cy="235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7396"/>
          <a:stretch/>
        </p:blipFill>
        <p:spPr>
          <a:xfrm>
            <a:off x="4619222" y="2032726"/>
            <a:ext cx="3168352" cy="236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013541"/>
              </p:ext>
            </p:extLst>
          </p:nvPr>
        </p:nvGraphicFramePr>
        <p:xfrm>
          <a:off x="1249568" y="4228253"/>
          <a:ext cx="3549811" cy="2508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Acrobat Document" r:id="rId8" imgW="8019943" imgH="5667255" progId="AcroExch.Document.7">
                  <p:embed/>
                </p:oleObj>
              </mc:Choice>
              <mc:Fallback>
                <p:oleObj name="Acrobat Document" r:id="rId8" imgW="8019943" imgH="56672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9568" y="4228253"/>
                        <a:ext cx="3549811" cy="2508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242484"/>
              </p:ext>
            </p:extLst>
          </p:nvPr>
        </p:nvGraphicFramePr>
        <p:xfrm>
          <a:off x="4822511" y="4228253"/>
          <a:ext cx="3623879" cy="2560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Acrobat Document" r:id="rId10" imgW="8019943" imgH="5667255" progId="AcroExch.Document.7">
                  <p:embed/>
                </p:oleObj>
              </mc:Choice>
              <mc:Fallback>
                <p:oleObj name="Acrobat Document" r:id="rId10" imgW="8019943" imgH="56672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22511" y="4228253"/>
                        <a:ext cx="3623879" cy="2560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547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7647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по финансовой  грамотности</a:t>
            </a:r>
          </a:p>
        </p:txBody>
      </p:sp>
      <p:pic>
        <p:nvPicPr>
          <p:cNvPr id="7170" name="Picture 2" descr="C:\Users\1\Desktop\e101d41c-beeb-4a8a-916d-598072125e5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51637" y="1322095"/>
            <a:ext cx="2404000" cy="1467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1\Desktop\e101d41c-beeb-4a8a-916d-598072125e5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10" y="2789338"/>
            <a:ext cx="3460209" cy="155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1\Desktop\cafa7ccd-c3af-4afa-8f0d-695c0d8485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3" b="31864"/>
          <a:stretch/>
        </p:blipFill>
        <p:spPr bwMode="auto">
          <a:xfrm>
            <a:off x="6516216" y="1322095"/>
            <a:ext cx="2352824" cy="258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1\Desktop\32c240ca-ac1e-4241-83cb-4c0d19db693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64" y="4346432"/>
            <a:ext cx="5040560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C:\Users\1\Desktop\e101d41c-beeb-4a8a-916d-598072125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11" y="1322095"/>
            <a:ext cx="3468466" cy="1467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8843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154361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проверочные работы — это комплексные контрольные работы, которые должны оценить, насколько знания школьников по предметам соответствуют требованиям Федеральных государственных образовательных стандартов (ФГОС).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5796" y="69269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785577"/>
            <a:ext cx="5305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ПОДГОТОВКИ К ВПР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35796" y="335699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AutoNum type="arabicPeriod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</a:t>
            </a:r>
          </a:p>
          <a:p>
            <a:pPr marL="457200" lvl="0" indent="-457200">
              <a:buAutoNum type="arabicPeriod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ЛОГИЧЕСКИЙ</a:t>
            </a:r>
          </a:p>
          <a:p>
            <a:pPr marL="457200" lvl="0" indent="-457200">
              <a:buAutoNum type="arabicPeriod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ТРЕНИРОВОЧНЫЙ</a:t>
            </a:r>
          </a:p>
          <a:p>
            <a:pPr marL="457200" lvl="0" indent="-457200">
              <a:buAutoNum type="arabicPeriod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</a:t>
            </a:r>
          </a:p>
          <a:p>
            <a:pPr marL="457200" lvl="0" indent="-457200">
              <a:buAutoNum type="arabicPeriod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</a:t>
            </a:r>
          </a:p>
          <a:p>
            <a:pPr marL="457200" lvl="0" indent="-457200">
              <a:buAutoNum type="arabicPeriod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КОНТРОЛИРУЮЩИЙ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52971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 tooltip="https://sh-eminxyursemix-0-r82.gosweb.gosuslugi.ru/glavnoe/vpr/"/>
              </a:rPr>
              <a:t>https://sh-eminxyursemix-0-r82.gosweb.gosuslugi.ru/glavnoe/vpr/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268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168" t="-1" r="3864" b="15294"/>
          <a:stretch/>
        </p:blipFill>
        <p:spPr>
          <a:xfrm>
            <a:off x="1691680" y="923528"/>
            <a:ext cx="6732748" cy="550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39752" y="69269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</a:t>
            </a:r>
          </a:p>
        </p:txBody>
      </p:sp>
    </p:spTree>
    <p:extLst>
      <p:ext uri="{BB962C8B-B14F-4D97-AF65-F5344CB8AC3E}">
        <p14:creationId xmlns:p14="http://schemas.microsoft.com/office/powerpoint/2010/main" val="3393853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94588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Выработка у школьников сознательного отношения к труду, профессиональное самоопределение в условиях свободы выбора сферы деятельности в соответствии со своими возможностями, способностями и с учетом требований рынка труда;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Научить анализировать свои возможности и способности (сформировать потребность в осознании и оценке качеств и возможностей своей личности) и реализующаяся согласно утвержденному плану  на учебный год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2962903"/>
            <a:ext cx="7668344" cy="392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10"/>
              </a:lnSpc>
              <a:spcAft>
                <a:spcPts val="150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Принципы:</a:t>
            </a:r>
          </a:p>
          <a:p>
            <a:pPr marL="285750" indent="-285750">
              <a:lnSpc>
                <a:spcPts val="161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Систематичность и преемственность -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профориентационная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работа не ограничивается работой только с обучающимися выпускных классов.</a:t>
            </a:r>
          </a:p>
          <a:p>
            <a:pPr marL="285750" indent="-285750">
              <a:lnSpc>
                <a:spcPts val="161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Дифференцированный и индивидуальный подход к обучающимся в зависимости от возраста и уровня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сформированности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их интересов, от различий в ценностных ориентациях и жизненных планах, от уровня успеваемости.</a:t>
            </a:r>
          </a:p>
          <a:p>
            <a:pPr marL="285750" indent="-285750">
              <a:lnSpc>
                <a:spcPts val="161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Оптимальное сочетание массовых, групповых и индивидуальных форм </a:t>
            </a:r>
            <a:r>
              <a:rPr lang="ru-RU" sz="20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профориентационной</a:t>
            </a: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 с обучающимися и родителями.</a:t>
            </a:r>
          </a:p>
          <a:p>
            <a:pPr marL="285750" indent="-285750">
              <a:lnSpc>
                <a:spcPts val="161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Взаимосвязь школы, семьи, профессиональных учебных заведений, общественных организаций.</a:t>
            </a:r>
          </a:p>
          <a:p>
            <a:pPr marL="285750" indent="-285750">
              <a:lnSpc>
                <a:spcPts val="1610"/>
              </a:lnSpc>
              <a:spcAft>
                <a:spcPts val="1500"/>
              </a:spcAft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Связь профориентации с жизнью.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94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64704"/>
            <a:ext cx="806489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7945" algn="ctr">
              <a:spcAft>
                <a:spcPts val="0"/>
              </a:spcAft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сентября 2023 года во всех российских школах внедрилась единая модель профориентации </a:t>
            </a:r>
          </a:p>
          <a:p>
            <a:pPr marR="67945" algn="ctr">
              <a:spcAft>
                <a:spcPts val="0"/>
              </a:spcAft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«Россия - мои горизонты» - она же «Билет в будущее»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67945"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6794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МКОУ  «СОШ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Эминхюрская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 имени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А.Г.Саидова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реализуется базовый уровень. Занятия проходят в 6-11 классах  по четвергам шестым  уроком</a:t>
            </a:r>
            <a:r>
              <a:rPr lang="ru-RU" sz="2000" b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71755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Курс внеурочной деятельности нацелен на формирование у школьников готовности к профессиональному самоопределению, ознакомление их с миром профессий и федеральным и региональным рынками труда.</a:t>
            </a:r>
          </a:p>
          <a:p>
            <a:pPr marR="69215">
              <a:spcAft>
                <a:spcPts val="0"/>
              </a:spcAft>
              <a:tabLst>
                <a:tab pos="1343660" algn="l"/>
                <a:tab pos="1950085" algn="l"/>
                <a:tab pos="3221990" algn="l"/>
                <a:tab pos="4250690" algn="l"/>
                <a:tab pos="4572000" algn="l"/>
              </a:tabLst>
            </a:pPr>
            <a:r>
              <a:rPr lang="ru-RU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цель: формирование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готовности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профессиональному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самоопределению обучающихся 6–11 классов общеобразовательных организаций.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3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5437" y="1844824"/>
            <a:ext cx="68407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Педагоги стремятся к повышению профессионального мастерства, систематически проходят курсы повышения квалификации. </a:t>
            </a:r>
          </a:p>
          <a:p>
            <a:pPr>
              <a:lnSpc>
                <a:spcPct val="150000"/>
              </a:lnSpc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На данный момент все педагогические работники имеют пройденные  курсы повышения квалификации и дополнительно прошли курсы повышения квалификации, связанные с переходом на новые стандарты ФГОС в НОО , ООО и СОО.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31439" y="836712"/>
            <a:ext cx="48130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КУРСОВАЯ ПОДГОТОВКА ПЕД. КАДРОВ</a:t>
            </a:r>
          </a:p>
        </p:txBody>
      </p:sp>
    </p:spTree>
    <p:extLst>
      <p:ext uri="{BB962C8B-B14F-4D97-AF65-F5344CB8AC3E}">
        <p14:creationId xmlns:p14="http://schemas.microsoft.com/office/powerpoint/2010/main" val="3423892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69269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« Код будущего»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793535"/>
              </p:ext>
            </p:extLst>
          </p:nvPr>
        </p:nvGraphicFramePr>
        <p:xfrm>
          <a:off x="2104882" y="1422924"/>
          <a:ext cx="3312368" cy="2344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Acrobat Document" r:id="rId4" imgW="8019943" imgH="5676703" progId="AcroExch.Document.7">
                  <p:embed/>
                </p:oleObj>
              </mc:Choice>
              <mc:Fallback>
                <p:oleObj name="Acrobat Document" r:id="rId4" imgW="8019943" imgH="567670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4882" y="1422924"/>
                        <a:ext cx="3312368" cy="2344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85952"/>
              </p:ext>
            </p:extLst>
          </p:nvPr>
        </p:nvGraphicFramePr>
        <p:xfrm>
          <a:off x="3545042" y="3756524"/>
          <a:ext cx="4123302" cy="2913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Acrobat Document" r:id="rId6" imgW="8019943" imgH="5667255" progId="AcroExch.Document.7">
                  <p:embed/>
                </p:oleObj>
              </mc:Choice>
              <mc:Fallback>
                <p:oleObj name="Acrobat Document" r:id="rId6" imgW="8019943" imgH="566725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45042" y="3756524"/>
                        <a:ext cx="4123302" cy="2913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628418"/>
              </p:ext>
            </p:extLst>
          </p:nvPr>
        </p:nvGraphicFramePr>
        <p:xfrm>
          <a:off x="5436096" y="1422924"/>
          <a:ext cx="3312369" cy="2344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Acrobat Document" r:id="rId8" imgW="8019943" imgH="5676703" progId="AcroExch.Document.7">
                  <p:embed/>
                </p:oleObj>
              </mc:Choice>
              <mc:Fallback>
                <p:oleObj name="Acrobat Document" r:id="rId8" imgW="8019943" imgH="567670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36096" y="1422924"/>
                        <a:ext cx="3312369" cy="2344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9276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69269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мастерской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1" y="1232844"/>
            <a:ext cx="5436096" cy="251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13" y="3743263"/>
            <a:ext cx="5724128" cy="264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765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05178"/>
            <a:ext cx="66064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Организационно-методическое сопровождение воспитательной деятельности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Осуществляя работу с классом, классный руководитель организует работу: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коллективом класса;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индивидуальную работу с обучающимися вверенного ему класса;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учителями, преподающими в данном классе;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родителями обучающихся или их законными представителями. Работа в школьном методическом объединении классных руководителей: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по плану работы МО;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 классных руководителей;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классные часы;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социального паспорта класса</a:t>
            </a:r>
          </a:p>
        </p:txBody>
      </p:sp>
    </p:spTree>
    <p:extLst>
      <p:ext uri="{BB962C8B-B14F-4D97-AF65-F5344CB8AC3E}">
        <p14:creationId xmlns:p14="http://schemas.microsoft.com/office/powerpoint/2010/main" val="976197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6470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педагогов на цифровых платформах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81438026"/>
              </p:ext>
            </p:extLst>
          </p:nvPr>
        </p:nvGraphicFramePr>
        <p:xfrm>
          <a:off x="1270170" y="1226369"/>
          <a:ext cx="7323740" cy="442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623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72181"/>
            <a:ext cx="73448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на 2024-2025 уч. г.:</a:t>
            </a:r>
          </a:p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Повышение уровня профессиональной компетенции педагогов через личностное развитие учителей, повышение квалификации, участие их в инновационной деятельности школы.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Повышение качества образовательного процесса через: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и системно-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подхода в обучении и воспитании;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применение информационно-коммуникационных технологий в урочном процессе и внеурочной деятельности;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обеспечение усвоения обучающимися обязательного минимума содержания начального, основного, среднего общего образования на уровне требований государственного образовательного стандарта;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работу с обучающимися по подготовке к сдаче ГИА; (в 9 классах с сентября месяца начинать работу по выбору экзаменов, т.к. для получения аттестата в 9 классе нужно успешно сдать два обязательных предмета и 2 предмета по выбору, а также русский язык устно);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формирование положительной мотивации обучающихся к учебной деятельности;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обеспечение социально-педагогических отношений, сохраняющих физическое, психическое и социальное здоровье обучающихся;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осуществление	процедуры	оценки	на	основании	показателей	эффективности	деятельности образовательного учреждения, показателей эффективности деятельности педагогических работников; 3.Формирование мотивационной среды к здоровому образу жизни у педагогов, учащихся и родителей.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4.	Повышение	ответственности	каждого	педагога	за	качественную	организацию	проектно- исследовательской деятельности, индивидуализацию работы с одаренными учениками.</a:t>
            </a:r>
          </a:p>
        </p:txBody>
      </p:sp>
    </p:spTree>
    <p:extLst>
      <p:ext uri="{BB962C8B-B14F-4D97-AF65-F5344CB8AC3E}">
        <p14:creationId xmlns:p14="http://schemas.microsoft.com/office/powerpoint/2010/main" val="1804706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556792"/>
            <a:ext cx="65527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ru-RU" sz="66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/>
            <a:r>
              <a:rPr lang="ru-RU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4291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83671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Методическая тема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«Повышение мотивации учащихся и педагогических работников посредством информатизации образовательного процесса» Реализация обновленного ФГОС СОО, ФОП НОО, ООО, СОО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2780928"/>
            <a:ext cx="68407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методической работы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создание условий для   непрерывного совершенствования профессионального мастерства учителя с целью достижения современного качества образования и воспитания  в условиях реализации ФГОС и ФООП</a:t>
            </a:r>
          </a:p>
        </p:txBody>
      </p:sp>
    </p:spTree>
    <p:extLst>
      <p:ext uri="{BB962C8B-B14F-4D97-AF65-F5344CB8AC3E}">
        <p14:creationId xmlns:p14="http://schemas.microsoft.com/office/powerpoint/2010/main" val="411752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371" y="585213"/>
            <a:ext cx="483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  методической работы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775841"/>
            <a:ext cx="734481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Повышение качества образовательной деятельности школы за счет совершенствования организационной и управленческой деятельности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Развитие благоприятной и мотивирующей на учебу атмосферы в школе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Расширение образовательного пространства	для инновационной и научно- исследовательской деятельности.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педагогов через систему непрерывного образования, активизация деятельности коллектива по реализации инновационных программ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мотивированными обучающимися, развитие творческих способностей детей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Совершенствование работы, направленной на сохранение и укрепление здоровья всех участников образовательного процесса и привития навыков здорового образа жизни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Подготовка обучающихся к успешной сдаче ГИА.</a:t>
            </a:r>
          </a:p>
        </p:txBody>
      </p:sp>
    </p:spTree>
    <p:extLst>
      <p:ext uri="{BB962C8B-B14F-4D97-AF65-F5344CB8AC3E}">
        <p14:creationId xmlns:p14="http://schemas.microsoft.com/office/powerpoint/2010/main" val="3251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</a:rPr>
              <a:t>НАЛИЧИЕ НОРМАТИВНОЙ БАЗЫ 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</a:rPr>
              <a:t>ПО МЕТОДИЧЕСКОЙ РАБОТЕ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2132856"/>
            <a:ext cx="5670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</a:rPr>
              <a:t>В школе издан приказ  о создании МС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itka Banner" panose="02000505000000020004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</a:rPr>
              <a:t>Утверждено положение  работы МС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itka Banner" panose="02000505000000020004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</a:rPr>
              <a:t>Разработан план работы  МС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92927" y="5085184"/>
            <a:ext cx="420519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https://s1emn.siteobr.ru/partitions/79508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0712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СИСТЕМА РАБОТЫ НАД ЕДИНОЙ МЕТОДИЧЕСКОЙ ТЕМОЙ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267019"/>
            <a:ext cx="698477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Творческая ориентация педагогического коллектива на овладение технологиями, которые стимулируют активность учащихся, раскрывают творческий потенциал личности ребёнка.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Формирование мотивации к учебной деятельности через создание эмоционально - психологического комфорта в общении ученика с учителем и другими детьми.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воспитательной работы, направленной на формирование личности, способной к социальной адаптации через сотрудничество школы и семьи.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Оказание помощи педагогам в планировании, организации и анализе педагогической деятельности, в реализации обновленного ФГОС СОО,ФООП НОО, ООО, СОО.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Непрерывное самообразование преподавателя и  повышение уровня профессионального мастерства.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Включение преподавателя в творческий поиск, в инновационную деятельность.</a:t>
            </a:r>
          </a:p>
          <a:p>
            <a:pPr marL="285750" lvl="0" indent="-285750">
              <a:buFont typeface="Wingdings" pitchFamily="2" charset="2"/>
              <a:buChar char="Ø"/>
            </a:pP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Достижение оптимального уровня образования, воспитанности и развития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61283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9269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itka Banner" panose="02000505000000020004" pitchFamily="2" charset="0"/>
                <a:cs typeface="Times New Roman" pitchFamily="18" charset="0"/>
              </a:rPr>
              <a:t>Работа методических объединений учителей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628800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школе функционируют  7  МО: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 учителей начальных классов-руководитель 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Новрузова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Г.К.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 учителей естественно-научного цикла- 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Шерифова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з.Д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 учителей гуманитарного цикла-руководитель  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мирзоев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м.х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-МО учителей математики и информатики-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раджабова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А.М.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-МО учителей общественно-научных предметов-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бабаев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р.с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-МО учителей физкультуры, ИЗО, музыки, технологии-</a:t>
            </a:r>
            <a:r>
              <a:rPr lang="ru-RU" sz="1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Мурадагаев</a:t>
            </a: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Ш.Д.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-МО классных руководителей-Меджидов Э.М.</a:t>
            </a:r>
          </a:p>
        </p:txBody>
      </p:sp>
    </p:spTree>
    <p:extLst>
      <p:ext uri="{BB962C8B-B14F-4D97-AF65-F5344CB8AC3E}">
        <p14:creationId xmlns:p14="http://schemas.microsoft.com/office/powerpoint/2010/main" val="990058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2644</Words>
  <Application>Microsoft Office PowerPoint</Application>
  <PresentationFormat>Экран (4:3)</PresentationFormat>
  <Paragraphs>393</Paragraphs>
  <Slides>45</Slides>
  <Notes>0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Связи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Calibri</vt:lpstr>
      <vt:lpstr>Monotype Corsiva</vt:lpstr>
      <vt:lpstr>SF Pro Text</vt:lpstr>
      <vt:lpstr>Sitka Banner</vt:lpstr>
      <vt:lpstr>Times New Roman</vt:lpstr>
      <vt:lpstr>Wingdings</vt:lpstr>
      <vt:lpstr>Тема Office</vt:lpstr>
      <vt:lpstr>file:///C:\Users\001\Desktop\Дорожная%20карта%20подготовки%20к%20ГИА-2024.docx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ИМЦ</cp:lastModifiedBy>
  <cp:revision>100</cp:revision>
  <dcterms:created xsi:type="dcterms:W3CDTF">2024-03-26T05:05:04Z</dcterms:created>
  <dcterms:modified xsi:type="dcterms:W3CDTF">2024-04-16T17:44:48Z</dcterms:modified>
</cp:coreProperties>
</file>